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4" r:id="rId3"/>
    <p:sldId id="263" r:id="rId4"/>
    <p:sldId id="265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0"/>
    <p:restoredTop sz="94694"/>
  </p:normalViewPr>
  <p:slideViewPr>
    <p:cSldViewPr snapToGrid="0" snapToObjects="1">
      <p:cViewPr varScale="1">
        <p:scale>
          <a:sx n="155" d="100"/>
          <a:sy n="155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2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5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63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11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63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11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4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36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3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3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0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9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0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5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5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2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7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07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universal" TargetMode="External"/><Relationship Id="rId2" Type="http://schemas.openxmlformats.org/officeDocument/2006/relationships/hyperlink" Target="https://auth0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BEC0B-3038-AE46-A5E8-A1A2ECE08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0853"/>
            <a:ext cx="12192000" cy="2387745"/>
          </a:xfrm>
        </p:spPr>
        <p:txBody>
          <a:bodyPr>
            <a:noAutofit/>
          </a:bodyPr>
          <a:lstStyle/>
          <a:p>
            <a:pPr algn="ctr"/>
            <a: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FORMATION DA JAVA</a:t>
            </a:r>
            <a:b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OPEN CLASSROOMS – 2019</a:t>
            </a:r>
            <a:b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Étudiant : Éric AUBRUN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973F0D-8D9B-BE4F-8C73-A81B96603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32200"/>
            <a:ext cx="12192000" cy="1646381"/>
          </a:xfrm>
        </p:spPr>
        <p:txBody>
          <a:bodyPr>
            <a:noAutofit/>
          </a:bodyPr>
          <a:lstStyle/>
          <a:p>
            <a:pPr algn="ctr"/>
            <a:endParaRPr lang="fr-FR" sz="2400" b="1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fr-FR" sz="24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Projet 4</a:t>
            </a: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 : Mise en place d’un nouveau système informatique pour l’ensemble des pizzerias du groupe OC Pizza</a:t>
            </a:r>
          </a:p>
        </p:txBody>
      </p:sp>
    </p:spTree>
    <p:extLst>
      <p:ext uri="{BB962C8B-B14F-4D97-AF65-F5344CB8AC3E}">
        <p14:creationId xmlns:p14="http://schemas.microsoft.com/office/powerpoint/2010/main" val="49364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3F383-158F-0A4E-AC76-B235BF68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955" y="331258"/>
            <a:ext cx="8610600" cy="1293028"/>
          </a:xfrm>
        </p:spPr>
        <p:txBody>
          <a:bodyPr/>
          <a:lstStyle/>
          <a:p>
            <a:pPr algn="ctr"/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LES ACTEURS CLES D’OC PIZZA, LEURS INTERACTIONS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92246AC3-980F-0941-8256-860189B7D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9177" y="3571314"/>
            <a:ext cx="770890" cy="1062990"/>
          </a:xfr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403B5C2-D5E2-144A-8280-3B8DE9C7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96" y="3755539"/>
            <a:ext cx="674370" cy="736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CC4E315-337A-9547-8104-B655F978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246" y="5098869"/>
            <a:ext cx="613410" cy="11239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586C79C-E27A-984E-8CDC-649D7CE64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133" y="3723058"/>
            <a:ext cx="690880" cy="8204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31E9CB3-6FC9-9449-9CDE-8D10D73C8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549" y="1777437"/>
            <a:ext cx="624078" cy="11441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ACF9845-5E4D-4C40-960D-EEA8DFEAE0EA}"/>
              </a:ext>
            </a:extLst>
          </p:cNvPr>
          <p:cNvSpPr/>
          <p:nvPr/>
        </p:nvSpPr>
        <p:spPr>
          <a:xfrm>
            <a:off x="5473956" y="4720301"/>
            <a:ext cx="1821332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 Responsable/Admin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ADBED2-B931-6B49-A9B8-84040B74DFD6}"/>
              </a:ext>
            </a:extLst>
          </p:cNvPr>
          <p:cNvSpPr/>
          <p:nvPr/>
        </p:nvSpPr>
        <p:spPr>
          <a:xfrm>
            <a:off x="5616623" y="6343510"/>
            <a:ext cx="1678665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 Cliente Utilisatrice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CFA5E0-AF70-6F4B-B24B-BDC7F2F92599}"/>
              </a:ext>
            </a:extLst>
          </p:cNvPr>
          <p:cNvSpPr/>
          <p:nvPr/>
        </p:nvSpPr>
        <p:spPr>
          <a:xfrm>
            <a:off x="5616623" y="3011095"/>
            <a:ext cx="1571264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 Cliente Visiteuse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08471B-3ADE-E64F-9C39-77CF9A5FB9D4}"/>
              </a:ext>
            </a:extLst>
          </p:cNvPr>
          <p:cNvSpPr/>
          <p:nvPr/>
        </p:nvSpPr>
        <p:spPr>
          <a:xfrm>
            <a:off x="1548427" y="4629475"/>
            <a:ext cx="1003801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Le Pizzaiolo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D53DD0-0638-4948-80BF-5FF6B581F51C}"/>
              </a:ext>
            </a:extLst>
          </p:cNvPr>
          <p:cNvSpPr/>
          <p:nvPr/>
        </p:nvSpPr>
        <p:spPr>
          <a:xfrm>
            <a:off x="10217016" y="4632993"/>
            <a:ext cx="853119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Le Livreur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460253B-6B23-2842-97F8-413B9894D6FA}"/>
              </a:ext>
            </a:extLst>
          </p:cNvPr>
          <p:cNvCxnSpPr>
            <a:cxnSpLocks/>
            <a:stCxn id="23" idx="1"/>
            <a:endCxn id="17" idx="3"/>
          </p:cNvCxnSpPr>
          <p:nvPr/>
        </p:nvCxnSpPr>
        <p:spPr>
          <a:xfrm flipH="1">
            <a:off x="2395766" y="2349509"/>
            <a:ext cx="3699783" cy="177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09CE0-75F8-484B-A017-C8712883FDAD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>
            <a:off x="2395766" y="4102809"/>
            <a:ext cx="3603411" cy="21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63254E9-9AC5-CF4C-A3CD-0D17A6D7CE6A}"/>
              </a:ext>
            </a:extLst>
          </p:cNvPr>
          <p:cNvCxnSpPr>
            <a:cxnSpLocks/>
            <a:stCxn id="21" idx="1"/>
            <a:endCxn id="15" idx="3"/>
          </p:cNvCxnSpPr>
          <p:nvPr/>
        </p:nvCxnSpPr>
        <p:spPr>
          <a:xfrm flipH="1" flipV="1">
            <a:off x="6770067" y="4102809"/>
            <a:ext cx="3528066" cy="3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5485F37-144E-EC41-AF7F-9F4B78A81367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 flipV="1">
            <a:off x="2395766" y="4123839"/>
            <a:ext cx="3753480" cy="1537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AC3E8B0-D35B-F240-B890-96DC69B0495F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6719627" y="2349509"/>
            <a:ext cx="3552584" cy="178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579899F-0B42-3A4B-8F56-1DE50D1C563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6762656" y="4132674"/>
            <a:ext cx="3523314" cy="152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0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CDB9D-9FBE-6248-AF25-7373351D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9" y="764373"/>
            <a:ext cx="11119022" cy="1293028"/>
          </a:xfrm>
        </p:spPr>
        <p:txBody>
          <a:bodyPr/>
          <a:lstStyle/>
          <a:p>
            <a:pPr algn="ctr"/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LE CYCLE DE VIE D’UNE COMMANDE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085203B-7568-084F-A819-03E5A2BAB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325" y="2193925"/>
            <a:ext cx="6865349" cy="4024313"/>
          </a:xfrm>
        </p:spPr>
      </p:pic>
    </p:spTree>
    <p:extLst>
      <p:ext uri="{BB962C8B-B14F-4D97-AF65-F5344CB8AC3E}">
        <p14:creationId xmlns:p14="http://schemas.microsoft.com/office/powerpoint/2010/main" val="54350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6846E-9D37-7C42-AB3F-8B1B5815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503" y="500762"/>
            <a:ext cx="8610600" cy="1293028"/>
          </a:xfrm>
        </p:spPr>
        <p:txBody>
          <a:bodyPr/>
          <a:lstStyle/>
          <a:p>
            <a:pPr algn="ctr"/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LES FONCTIONNALITES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649596-901A-824D-A50D-5F05990BA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09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1EBA0-7707-C742-9D78-5C4272D8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298"/>
            <a:ext cx="12192000" cy="1186249"/>
          </a:xfrm>
        </p:spPr>
        <p:txBody>
          <a:bodyPr>
            <a:normAutofit fontScale="90000"/>
          </a:bodyPr>
          <a:lstStyle/>
          <a:p>
            <a:pPr algn="ctr"/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QUELS SONT LES AVANTAGES POUVANT JUSTIFIER LE CHOIX PORTÉ SUR LE FRAMEWORK ANGULAR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9034C-DA75-AE49-A6BD-B790466DC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1880"/>
            <a:ext cx="12192000" cy="45761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b="1" dirty="0"/>
              <a:t>Avantages d’Angular :</a:t>
            </a:r>
            <a:endParaRPr lang="fr-FR" dirty="0"/>
          </a:p>
          <a:p>
            <a:pPr lvl="0" algn="just"/>
            <a:r>
              <a:rPr lang="fr-FR" dirty="0"/>
              <a:t>Le TypeScript — ce langage permet un développement beaucoup plus stable, rapide et facile ;</a:t>
            </a:r>
          </a:p>
          <a:p>
            <a:pPr lvl="0" algn="just"/>
            <a:r>
              <a:rPr lang="fr-FR" dirty="0"/>
              <a:t>Le framework Ionic — le framework permettant le développement d’applications mobiles multi-plateformes à partir d’une seule base de code — utilise Angular ;</a:t>
            </a:r>
          </a:p>
          <a:p>
            <a:pPr algn="just"/>
            <a:r>
              <a:rPr lang="fr-FR" dirty="0"/>
              <a:t>De plus, Angular permet de créer plus facilement des Single Page Applications : pas de rafraîchissement du navigateur, temps de chargement réduits.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Atouts du TypeScript :</a:t>
            </a:r>
            <a:endParaRPr lang="fr-FR" dirty="0"/>
          </a:p>
          <a:p>
            <a:pPr algn="just"/>
            <a:r>
              <a:rPr lang="fr-FR" dirty="0"/>
              <a:t>Le TypeScript est un sur-ensemble de JavaScript, transcompilé en JavaScript pour être compréhensible par les navigateurs. Il ajoute des fonctionnalités utiles, comme :</a:t>
            </a:r>
          </a:p>
          <a:p>
            <a:pPr lvl="1" algn="just"/>
            <a:r>
              <a:rPr lang="fr-FR" dirty="0"/>
              <a:t>Le typage strict, qui permet de s’assurer qu’une variable ou une valeur passée vers ou retournée par une fonction soit du type prévu ;</a:t>
            </a:r>
          </a:p>
          <a:p>
            <a:pPr lvl="1" algn="just"/>
            <a:r>
              <a:rPr lang="fr-FR" dirty="0"/>
              <a:t>Les fonctions dites lambda ou arrow, permettant un code plus lisible et donc plus simple à maintenir ;</a:t>
            </a:r>
          </a:p>
          <a:p>
            <a:pPr lvl="1" algn="just"/>
            <a:r>
              <a:rPr lang="fr-FR" dirty="0"/>
              <a:t>Les classes et interfaces, permettant de coder de manière beaucoup plus modulaire et robuste.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65618EA-25A8-EB43-8150-66BA9124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389" y="1669785"/>
            <a:ext cx="1662611" cy="8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5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DADE6-4A01-7941-9FE5-F41665D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CÔTÉ FRONT-END, NOUS TROUVONS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B5E7AC-D8EE-BD49-9D9B-3A58C963F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7401"/>
            <a:ext cx="7017488" cy="480059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FR" sz="2800" b="1" dirty="0"/>
              <a:t>Angular</a:t>
            </a:r>
            <a:r>
              <a:rPr lang="fr-FR" sz="2800" dirty="0"/>
              <a:t> lui-même, qui fait l’</a:t>
            </a:r>
            <a:r>
              <a:rPr lang="fr-FR" sz="2800" b="1" dirty="0"/>
              <a:t>intermédiaire entre l’utilisateur et le back-end</a:t>
            </a:r>
            <a:r>
              <a:rPr lang="fr-FR" sz="2800" dirty="0"/>
              <a:t>.</a:t>
            </a:r>
          </a:p>
          <a:p>
            <a:pPr algn="just"/>
            <a:r>
              <a:rPr lang="fr-FR" sz="2800" dirty="0"/>
              <a:t>Des </a:t>
            </a:r>
            <a:r>
              <a:rPr lang="fr-FR" sz="2800" b="1" dirty="0"/>
              <a:t>“aides visuelles” :</a:t>
            </a:r>
            <a:r>
              <a:rPr lang="fr-FR" sz="2800" dirty="0"/>
              <a:t> Des </a:t>
            </a:r>
            <a:r>
              <a:rPr lang="fr-FR" sz="2800" i="1" u="sng" dirty="0"/>
              <a:t>Framework CSS</a:t>
            </a:r>
            <a:r>
              <a:rPr lang="fr-FR" sz="2800" u="sng" dirty="0"/>
              <a:t> </a:t>
            </a:r>
            <a:r>
              <a:rPr lang="fr-FR" sz="2800" dirty="0"/>
              <a:t>(contenant des classes CSS prédéfinies.) Des </a:t>
            </a:r>
            <a:r>
              <a:rPr lang="fr-FR" sz="2800" i="1" dirty="0"/>
              <a:t>librairies de composants Angular</a:t>
            </a:r>
            <a:r>
              <a:rPr lang="fr-FR" sz="2800" dirty="0"/>
              <a:t>, tel </a:t>
            </a:r>
            <a:r>
              <a:rPr lang="fr-FR" sz="2800" u="sng" dirty="0"/>
              <a:t>Angular Material</a:t>
            </a:r>
            <a:r>
              <a:rPr lang="fr-FR" sz="2800" dirty="0"/>
              <a:t>, qui fournissent des composants visuels comme des fenêtres modales.</a:t>
            </a:r>
          </a:p>
          <a:p>
            <a:pPr algn="just"/>
            <a:r>
              <a:rPr lang="fr-FR" sz="2800" dirty="0"/>
              <a:t>Des </a:t>
            </a:r>
            <a:r>
              <a:rPr lang="fr-FR" sz="2800" b="1" dirty="0"/>
              <a:t>librairies JavaScript :</a:t>
            </a:r>
            <a:r>
              <a:rPr lang="fr-FR" sz="2800" dirty="0"/>
              <a:t> Des librairies qui facilitent l’intégration d’APIs tierce-partie dans l’application ou bien des librairies qui </a:t>
            </a:r>
            <a:r>
              <a:rPr lang="fr-FR" sz="2800" i="1" dirty="0"/>
              <a:t>facilitent le développement en général</a:t>
            </a:r>
            <a:r>
              <a:rPr lang="fr-FR" sz="2800" dirty="0"/>
              <a:t>, comme </a:t>
            </a:r>
            <a:r>
              <a:rPr lang="fr-FR" sz="2800" u="sng" dirty="0"/>
              <a:t>Lodash</a:t>
            </a:r>
            <a:r>
              <a:rPr lang="fr-FR" sz="2800" dirty="0"/>
              <a:t>, contenant des fonctions utilitaires JavaScript.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03F15D-2353-1E41-913F-8547AD2B6F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26" y="2272748"/>
            <a:ext cx="3695948" cy="36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2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3CAD4A-8FE7-EE4B-965D-7A41D502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CÔTÉ BACK-END, NOUS TROUVONS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D995A-710C-3647-AE3E-50C5D4DC7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7401"/>
            <a:ext cx="7091915" cy="4800599"/>
          </a:xfrm>
        </p:spPr>
        <p:txBody>
          <a:bodyPr>
            <a:normAutofit fontScale="92500"/>
          </a:bodyPr>
          <a:lstStyle/>
          <a:p>
            <a:pPr algn="just"/>
            <a:r>
              <a:rPr lang="fr-FR" sz="2400" dirty="0"/>
              <a:t>La </a:t>
            </a:r>
            <a:r>
              <a:rPr lang="fr-FR" sz="2400" b="1" dirty="0"/>
              <a:t>base de données. </a:t>
            </a:r>
            <a:r>
              <a:rPr lang="fr-FR" sz="2400" dirty="0"/>
              <a:t>Elle peut être de type classique par exemple : MySQL + framework Java Spring.</a:t>
            </a:r>
          </a:p>
          <a:p>
            <a:pPr algn="just"/>
            <a:r>
              <a:rPr lang="fr-FR" sz="2400" dirty="0"/>
              <a:t>L’</a:t>
            </a:r>
            <a:r>
              <a:rPr lang="fr-FR" sz="2400" b="1" dirty="0"/>
              <a:t>authentification</a:t>
            </a:r>
            <a:r>
              <a:rPr lang="fr-FR" sz="2400" dirty="0"/>
              <a:t>. Soit une solution maison (ex : base de données + Spring Security) soit une API d’authentification (ex : </a:t>
            </a:r>
            <a:r>
              <a:rPr lang="fr-FR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Auth0</a:t>
            </a:r>
            <a:r>
              <a:rPr lang="fr-FR" sz="2400" dirty="0"/>
              <a:t>.)</a:t>
            </a:r>
          </a:p>
          <a:p>
            <a:pPr algn="just"/>
            <a:r>
              <a:rPr lang="fr-FR" sz="2400" dirty="0"/>
              <a:t>Les </a:t>
            </a:r>
            <a:r>
              <a:rPr lang="fr-FR" sz="2400" b="1" dirty="0"/>
              <a:t>API / web services</a:t>
            </a:r>
            <a:r>
              <a:rPr lang="fr-FR" sz="2400" dirty="0"/>
              <a:t>. Afin que l’application puisse être dotée d’un dispositif de paiement bancaire, il sera nécessaire de se munir soit d’une API dédiée maison soit d’une API fournie par un éditeur tierce-partie.</a:t>
            </a:r>
          </a:p>
          <a:p>
            <a:pPr algn="just"/>
            <a:r>
              <a:rPr lang="fr-FR" sz="2400" b="1" dirty="0"/>
              <a:t>Angular</a:t>
            </a:r>
            <a:r>
              <a:rPr lang="fr-FR" sz="2400" dirty="0"/>
              <a:t> peut être exécuté côté serveur, grâce à </a:t>
            </a:r>
            <a:r>
              <a:rPr lang="fr-F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Universal</a:t>
            </a:r>
            <a:r>
              <a:rPr lang="fr-FR" sz="2400" dirty="0"/>
              <a:t>. Le principal intérêt est d’améliorer les performances de l’application.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CF79D5-6AE2-814F-8B75-DD81B8376B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90" y="2272748"/>
            <a:ext cx="3546219" cy="36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09537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64</Words>
  <Application>Microsoft Macintosh PowerPoint</Application>
  <PresentationFormat>Grand écran</PresentationFormat>
  <Paragraphs>31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Traînée de condensation</vt:lpstr>
      <vt:lpstr>FORMATION DA JAVA  OPEN CLASSROOMS – 2019 Étudiant : Éric AUBRUN</vt:lpstr>
      <vt:lpstr>LES ACTEURS CLES D’OC PIZZA, LEURS INTERACTIONS</vt:lpstr>
      <vt:lpstr>LE CYCLE DE VIE D’UNE COMMANDE</vt:lpstr>
      <vt:lpstr>LES FONCTIONNALITES</vt:lpstr>
      <vt:lpstr>QUELS SONT LES AVANTAGES POUVANT JUSTIFIER LE CHOIX PORTÉ SUR LE FRAMEWORK ANGULAR ?</vt:lpstr>
      <vt:lpstr>CÔTÉ FRONT-END, NOUS TROUVONS :</vt:lpstr>
      <vt:lpstr>CÔTÉ BACK-END, NOUS TROUVONS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DA JAVA  OPEN CLASSROOMS – 2019 Mentor : Cesare DE PADUA Étudiant : Éric AUBRUN</dc:title>
  <dc:creator>Eric AUBRUN</dc:creator>
  <cp:lastModifiedBy>Eric AUBRUN</cp:lastModifiedBy>
  <cp:revision>23</cp:revision>
  <dcterms:created xsi:type="dcterms:W3CDTF">2019-09-25T19:33:54Z</dcterms:created>
  <dcterms:modified xsi:type="dcterms:W3CDTF">2019-09-27T23:20:59Z</dcterms:modified>
</cp:coreProperties>
</file>